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9" r:id="rId5"/>
    <p:sldId id="260" r:id="rId6"/>
    <p:sldId id="261" r:id="rId7"/>
    <p:sldId id="264" r:id="rId8"/>
    <p:sldId id="265" r:id="rId9"/>
    <p:sldId id="262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1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C44C-49DF-445F-BC31-596824CEB7F4}" type="datetimeFigureOut">
              <a:rPr lang="hu-HU" smtClean="0"/>
              <a:pPr/>
              <a:t>2016. 03. 19.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8A92-029F-4DFB-B23B-5CBE77A4968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C44C-49DF-445F-BC31-596824CEB7F4}" type="datetimeFigureOut">
              <a:rPr lang="hu-HU" smtClean="0"/>
              <a:pPr/>
              <a:t>2016. 03. 19.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8A92-029F-4DFB-B23B-5CBE77A4968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C44C-49DF-445F-BC31-596824CEB7F4}" type="datetimeFigureOut">
              <a:rPr lang="hu-HU" smtClean="0"/>
              <a:pPr/>
              <a:t>2016. 03. 19.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8A92-029F-4DFB-B23B-5CBE77A4968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C44C-49DF-445F-BC31-596824CEB7F4}" type="datetimeFigureOut">
              <a:rPr lang="hu-HU" smtClean="0"/>
              <a:pPr/>
              <a:t>2016. 03. 19.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8A92-029F-4DFB-B23B-5CBE77A4968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C44C-49DF-445F-BC31-596824CEB7F4}" type="datetimeFigureOut">
              <a:rPr lang="hu-HU" smtClean="0"/>
              <a:pPr/>
              <a:t>2016. 03. 19.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8A92-029F-4DFB-B23B-5CBE77A4968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C44C-49DF-445F-BC31-596824CEB7F4}" type="datetimeFigureOut">
              <a:rPr lang="hu-HU" smtClean="0"/>
              <a:pPr/>
              <a:t>2016. 03. 19.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8A92-029F-4DFB-B23B-5CBE77A4968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C44C-49DF-445F-BC31-596824CEB7F4}" type="datetimeFigureOut">
              <a:rPr lang="hu-HU" smtClean="0"/>
              <a:pPr/>
              <a:t>2016. 03. 19.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8A92-029F-4DFB-B23B-5CBE77A4968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C44C-49DF-445F-BC31-596824CEB7F4}" type="datetimeFigureOut">
              <a:rPr lang="hu-HU" smtClean="0"/>
              <a:pPr/>
              <a:t>2016. 03. 19.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8A92-029F-4DFB-B23B-5CBE77A4968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C44C-49DF-445F-BC31-596824CEB7F4}" type="datetimeFigureOut">
              <a:rPr lang="hu-HU" smtClean="0"/>
              <a:pPr/>
              <a:t>2016. 03. 19.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8A92-029F-4DFB-B23B-5CBE77A4968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C44C-49DF-445F-BC31-596824CEB7F4}" type="datetimeFigureOut">
              <a:rPr lang="hu-HU" smtClean="0"/>
              <a:pPr/>
              <a:t>2016. 03. 19.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8A92-029F-4DFB-B23B-5CBE77A4968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C44C-49DF-445F-BC31-596824CEB7F4}" type="datetimeFigureOut">
              <a:rPr lang="hu-HU" smtClean="0"/>
              <a:pPr/>
              <a:t>2016. 03. 19.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8A92-029F-4DFB-B23B-5CBE77A4968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8C44C-49DF-445F-BC31-596824CEB7F4}" type="datetimeFigureOut">
              <a:rPr lang="hu-HU" smtClean="0"/>
              <a:pPr/>
              <a:t>2016. 03. 19.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08A92-029F-4DFB-B23B-5CBE77A4968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2056" y="-71462"/>
            <a:ext cx="9704716" cy="69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5" descr="http://cikkiro.terasz.hu/cikk/kepek/15148_9_19438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5846" y="2857496"/>
            <a:ext cx="4082170" cy="3143272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0" y="1103170"/>
            <a:ext cx="9572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/>
              <a:t>CSONGOR ÉS TÜNDE</a:t>
            </a:r>
          </a:p>
          <a:p>
            <a:pPr algn="ctr"/>
            <a:r>
              <a:rPr lang="hu-HU" sz="3600" b="1" dirty="0" smtClean="0"/>
              <a:t>Sík Ferenc rendezésében</a:t>
            </a:r>
          </a:p>
          <a:p>
            <a:pPr algn="ctr"/>
            <a:r>
              <a:rPr lang="hu-HU" sz="3600" b="1" dirty="0" smtClean="0"/>
              <a:t>(1976)</a:t>
            </a:r>
            <a:endParaRPr lang="hu-HU" sz="8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500826" y="6150114"/>
            <a:ext cx="22774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Készítette: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dirty="0" smtClean="0">
                <a:latin typeface="+mj-lt"/>
                <a:cs typeface="Arial" pitchFamily="34" charset="0"/>
              </a:rPr>
              <a:t>A </a:t>
            </a:r>
            <a:r>
              <a:rPr lang="hu-HU" sz="2000" b="1" dirty="0" err="1" smtClean="0">
                <a:latin typeface="+mj-lt"/>
                <a:cs typeface="Arial" pitchFamily="34" charset="0"/>
              </a:rPr>
              <a:t>Silly</a:t>
            </a:r>
            <a:r>
              <a:rPr lang="hu-HU" sz="2000" b="1" dirty="0" smtClean="0">
                <a:latin typeface="+mj-lt"/>
                <a:cs typeface="Arial" pitchFamily="34" charset="0"/>
              </a:rPr>
              <a:t> </a:t>
            </a:r>
            <a:r>
              <a:rPr lang="hu-HU" sz="2000" b="1" dirty="0" err="1" smtClean="0">
                <a:latin typeface="+mj-lt"/>
                <a:cs typeface="Arial" pitchFamily="34" charset="0"/>
              </a:rPr>
              <a:t>Seals</a:t>
            </a:r>
            <a:r>
              <a:rPr lang="hu-HU" sz="2000" b="1" dirty="0" smtClean="0">
                <a:latin typeface="+mj-lt"/>
                <a:cs typeface="Arial" pitchFamily="34" charset="0"/>
              </a:rPr>
              <a:t> </a:t>
            </a:r>
            <a:r>
              <a:rPr lang="hu-HU" sz="2000" dirty="0" smtClean="0">
                <a:latin typeface="+mj-lt"/>
                <a:cs typeface="Arial" pitchFamily="34" charset="0"/>
              </a:rPr>
              <a:t>csapata</a:t>
            </a:r>
            <a:endParaRPr kumimoji="0" lang="hu-H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1"/>
      <p:bldP spid="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z egykori Nemzeti f�homlokzata&#10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14686"/>
            <a:ext cx="3786214" cy="2846975"/>
          </a:xfrm>
          <a:prstGeom prst="rect">
            <a:avLst/>
          </a:prstGeom>
          <a:noFill/>
        </p:spPr>
      </p:pic>
      <p:pic>
        <p:nvPicPr>
          <p:cNvPr id="3076" name="Picture 4" descr="A bont�sa&#10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14686"/>
            <a:ext cx="3786214" cy="2860546"/>
          </a:xfrm>
          <a:prstGeom prst="rect">
            <a:avLst/>
          </a:prstGeom>
          <a:noFill/>
        </p:spPr>
      </p:pic>
      <p:pic>
        <p:nvPicPr>
          <p:cNvPr id="3078" name="Picture 6" descr="http://www.koncert.hu/uploads/places/normal/pesti-magyar-szinhaz-1342528004.jpg"/>
          <p:cNvPicPr>
            <a:picLocks noChangeAspect="1" noChangeArrowheads="1"/>
          </p:cNvPicPr>
          <p:nvPr/>
        </p:nvPicPr>
        <p:blipFill>
          <a:blip r:embed="rId4"/>
          <a:srcRect b="11485"/>
          <a:stretch>
            <a:fillRect/>
          </a:stretch>
        </p:blipFill>
        <p:spPr bwMode="auto">
          <a:xfrm>
            <a:off x="285720" y="3214686"/>
            <a:ext cx="3852541" cy="2857520"/>
          </a:xfrm>
          <a:prstGeom prst="rect">
            <a:avLst/>
          </a:prstGeom>
          <a:noFill/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14282" y="1142984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A Nemzeti Színház 1908 és 1964 között a Blaha Lujza téren működött.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hu-H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- 1964-ben bejelentették, hogy metróépítés miatt lebontják az épületet.</a:t>
            </a:r>
            <a:endParaRPr kumimoji="0" lang="hu-H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- 1965. április 23-án az ország vezető társulatának játékterét felrobbantották.</a:t>
            </a:r>
            <a:endParaRPr kumimoji="0" lang="hu-H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0" y="14285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/>
              <a:t>Színház- és épülettörténet</a:t>
            </a:r>
            <a:endParaRPr lang="hu-HU" sz="8800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214810" y="2929496"/>
            <a:ext cx="464347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A társulat ideiglenesen (2 évre) a mai Thália Színház épületébe</a:t>
            </a: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költözött át.</a:t>
            </a:r>
            <a:endParaRPr kumimoji="0" lang="hu-H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Majd a Hevesi Sándor téren álló, felújított Magyar Színházat jelölték ki (szintén ideiglenesre tervezett) színjátszóhelyként.</a:t>
            </a:r>
            <a:endParaRPr kumimoji="0" lang="hu-H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A Nemzeti társulata 1966-tól kezdődően 34 évig működöt ebben az épületben.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hu-HU" sz="2000" dirty="0" smtClean="0">
              <a:solidFill>
                <a:srgbClr val="252525"/>
              </a:solidFill>
              <a:latin typeface="+mj-lt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  <a:cs typeface="Times New Roman" pitchFamily="18" charset="0"/>
              </a:rPr>
              <a:t> Sík Ferenc itt rendezhette meg </a:t>
            </a: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  <a:cs typeface="Times New Roman" pitchFamily="18" charset="0"/>
              </a:rPr>
              <a:t>1976-ban  </a:t>
            </a: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  <a:cs typeface="Times New Roman" pitchFamily="18" charset="0"/>
              </a:rPr>
              <a:t>a Csongor és Tündét</a:t>
            </a: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  <a:cs typeface="Times New Roman" pitchFamily="18" charset="0"/>
              </a:rPr>
              <a:t>. (Első</a:t>
            </a:r>
            <a:r>
              <a:rPr kumimoji="0" lang="hu-HU" sz="2000" b="0" i="0" u="none" strike="noStrike" cap="none" normalizeH="0" dirty="0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  <a:cs typeface="Times New Roman" pitchFamily="18" charset="0"/>
              </a:rPr>
              <a:t> rendezése itt.</a:t>
            </a: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  <a:cs typeface="Times New Roman" pitchFamily="18" charset="0"/>
              </a:rPr>
              <a:t>)</a:t>
            </a:r>
            <a:endParaRPr kumimoji="0" lang="hu-H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uiExpand="1" build="p"/>
      <p:bldP spid="3079" grpId="1" build="allAtOnce"/>
      <p:bldP spid="7" grpId="0"/>
      <p:bldP spid="7" grpId="1"/>
      <p:bldP spid="9" grpId="0" uiExpand="1" build="p"/>
      <p:bldP spid="9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42844" y="928670"/>
            <a:ext cx="6643702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u-HU" sz="2000" b="1" u="sng" dirty="0" smtClean="0">
                <a:solidFill>
                  <a:srgbClr val="252525"/>
                </a:solidFill>
                <a:latin typeface="+mj-lt"/>
                <a:ea typeface="Times New Roman" pitchFamily="18" charset="0"/>
                <a:cs typeface="Arial" pitchFamily="34" charset="0"/>
              </a:rPr>
              <a:t>Tanulmányok</a:t>
            </a:r>
            <a:endParaRPr lang="hu-HU" b="1" u="sng" dirty="0" smtClean="0">
              <a:solidFill>
                <a:srgbClr val="252525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hu-HU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solidFill>
                  <a:srgbClr val="252525"/>
                </a:solidFill>
                <a:latin typeface="+mj-lt"/>
                <a:ea typeface="Times New Roman" pitchFamily="18" charset="0"/>
                <a:cs typeface="Arial" pitchFamily="34" charset="0"/>
              </a:rPr>
              <a:t>1952-1957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solidFill>
                  <a:srgbClr val="252525"/>
                </a:solidFill>
                <a:latin typeface="+mj-lt"/>
                <a:ea typeface="Times New Roman" pitchFamily="18" charset="0"/>
                <a:cs typeface="Arial" pitchFamily="34" charset="0"/>
              </a:rPr>
              <a:t>	ELTE BTK </a:t>
            </a:r>
            <a:r>
              <a:rPr lang="hu-HU" dirty="0" err="1" smtClean="0">
                <a:solidFill>
                  <a:srgbClr val="252525"/>
                </a:solidFill>
                <a:latin typeface="+mj-lt"/>
                <a:ea typeface="Times New Roman" pitchFamily="18" charset="0"/>
                <a:cs typeface="Arial" pitchFamily="34" charset="0"/>
              </a:rPr>
              <a:t>magyar-történelem-francia</a:t>
            </a:r>
            <a:r>
              <a:rPr lang="hu-HU" dirty="0" smtClean="0">
                <a:solidFill>
                  <a:srgbClr val="252525"/>
                </a:solidFill>
                <a:latin typeface="+mj-lt"/>
                <a:ea typeface="Times New Roman" pitchFamily="18" charset="0"/>
                <a:cs typeface="Arial" pitchFamily="34" charset="0"/>
              </a:rPr>
              <a:t> szakos tanár</a:t>
            </a:r>
            <a:endParaRPr lang="hu-HU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dirty="0" smtClean="0">
              <a:solidFill>
                <a:srgbClr val="252525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solidFill>
                  <a:srgbClr val="252525"/>
                </a:solidFill>
                <a:latin typeface="+mj-lt"/>
                <a:ea typeface="Times New Roman" pitchFamily="18" charset="0"/>
                <a:cs typeface="Arial" pitchFamily="34" charset="0"/>
              </a:rPr>
              <a:t>1958-1963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solidFill>
                  <a:srgbClr val="252525"/>
                </a:solidFill>
                <a:latin typeface="+mj-lt"/>
                <a:ea typeface="Times New Roman" pitchFamily="18" charset="0"/>
                <a:cs typeface="Arial" pitchFamily="34" charset="0"/>
              </a:rPr>
              <a:t>	Színművészeti Főiskola (Nádasdy Kálmán tanítványa)</a:t>
            </a:r>
            <a:endParaRPr lang="hu-HU" dirty="0" smtClean="0"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14346" y="3357562"/>
            <a:ext cx="91440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000" b="1" u="sng" dirty="0" smtClean="0">
                <a:solidFill>
                  <a:srgbClr val="252525"/>
                </a:solidFill>
                <a:latin typeface="+mj-lt"/>
                <a:ea typeface="Times New Roman" pitchFamily="18" charset="0"/>
                <a:cs typeface="Arial" pitchFamily="34" charset="0"/>
              </a:rPr>
              <a:t>Karrier</a:t>
            </a:r>
            <a:endParaRPr lang="hu-HU" b="1" u="sng" dirty="0" smtClean="0">
              <a:solidFill>
                <a:srgbClr val="252525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solidFill>
                  <a:srgbClr val="252525"/>
                </a:solidFill>
                <a:latin typeface="+mj-lt"/>
                <a:ea typeface="Times New Roman" pitchFamily="18" charset="0"/>
                <a:cs typeface="Arial" pitchFamily="34" charset="0"/>
              </a:rPr>
              <a:t>1965-1965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252525"/>
                </a:solidFill>
                <a:latin typeface="+mj-lt"/>
                <a:ea typeface="Times New Roman" pitchFamily="18" charset="0"/>
                <a:cs typeface="Arial" pitchFamily="34" charset="0"/>
              </a:rPr>
              <a:t>	Gárdonyi Géza Színház</a:t>
            </a:r>
            <a:r>
              <a:rPr lang="hu-HU" dirty="0" smtClean="0">
                <a:solidFill>
                  <a:srgbClr val="252525"/>
                </a:solidFill>
                <a:latin typeface="+mj-lt"/>
                <a:ea typeface="Times New Roman" pitchFamily="18" charset="0"/>
                <a:cs typeface="Arial" pitchFamily="34" charset="0"/>
              </a:rPr>
              <a:t> (Eger) – rendező</a:t>
            </a:r>
            <a:endParaRPr lang="hu-HU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solidFill>
                  <a:srgbClr val="252525"/>
                </a:solidFill>
                <a:latin typeface="+mj-lt"/>
                <a:ea typeface="Times New Roman" pitchFamily="18" charset="0"/>
                <a:cs typeface="Arial" pitchFamily="34" charset="0"/>
              </a:rPr>
              <a:t>1965-1982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252525"/>
                </a:solidFill>
                <a:latin typeface="+mj-lt"/>
                <a:ea typeface="Times New Roman" pitchFamily="18" charset="0"/>
                <a:cs typeface="Arial" pitchFamily="34" charset="0"/>
              </a:rPr>
              <a:t>	Pécsi Nemzeti Színház</a:t>
            </a:r>
            <a:r>
              <a:rPr lang="hu-HU" dirty="0" smtClean="0">
                <a:solidFill>
                  <a:srgbClr val="252525"/>
                </a:solidFill>
                <a:latin typeface="+mj-lt"/>
                <a:ea typeface="Times New Roman" pitchFamily="18" charset="0"/>
                <a:cs typeface="Arial" pitchFamily="34" charset="0"/>
              </a:rPr>
              <a:t> – rendező, 1975-től főrendező</a:t>
            </a:r>
            <a:endParaRPr lang="hu-HU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solidFill>
                  <a:srgbClr val="252525"/>
                </a:solidFill>
                <a:latin typeface="+mj-lt"/>
                <a:ea typeface="Times New Roman" pitchFamily="18" charset="0"/>
                <a:cs typeface="Arial" pitchFamily="34" charset="0"/>
              </a:rPr>
              <a:t>1973-1994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252525"/>
                </a:solidFill>
                <a:latin typeface="+mj-lt"/>
                <a:ea typeface="Times New Roman" pitchFamily="18" charset="0"/>
                <a:cs typeface="Arial" pitchFamily="34" charset="0"/>
              </a:rPr>
              <a:t>	Gyulai Várszínház</a:t>
            </a:r>
            <a:r>
              <a:rPr lang="hu-HU" dirty="0" smtClean="0">
                <a:solidFill>
                  <a:srgbClr val="252525"/>
                </a:solidFill>
                <a:latin typeface="+mj-lt"/>
                <a:ea typeface="Times New Roman" pitchFamily="18" charset="0"/>
                <a:cs typeface="Arial" pitchFamily="34" charset="0"/>
              </a:rPr>
              <a:t> – művészeti vezető, főrendező</a:t>
            </a:r>
            <a:endParaRPr lang="hu-HU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solidFill>
                  <a:srgbClr val="252525"/>
                </a:solidFill>
                <a:latin typeface="+mj-lt"/>
                <a:ea typeface="Times New Roman" pitchFamily="18" charset="0"/>
                <a:cs typeface="Arial" pitchFamily="34" charset="0"/>
              </a:rPr>
              <a:t>1982-1995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252525"/>
                </a:solidFill>
                <a:latin typeface="+mj-lt"/>
                <a:ea typeface="Times New Roman" pitchFamily="18" charset="0"/>
                <a:cs typeface="Arial" pitchFamily="34" charset="0"/>
              </a:rPr>
              <a:t>	Nemzeti Színház </a:t>
            </a:r>
            <a:r>
              <a:rPr lang="hu-HU" dirty="0" smtClean="0">
                <a:solidFill>
                  <a:srgbClr val="252525"/>
                </a:solidFill>
                <a:latin typeface="+mj-lt"/>
                <a:ea typeface="Times New Roman" pitchFamily="18" charset="0"/>
                <a:cs typeface="Arial" pitchFamily="34" charset="0"/>
              </a:rPr>
              <a:t>(Bp.) – rendező, 1991-től főrendező</a:t>
            </a:r>
            <a:endParaRPr lang="hu-HU" dirty="0" smtClean="0">
              <a:latin typeface="+mj-lt"/>
              <a:cs typeface="Arial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9858412" y="3857628"/>
            <a:ext cx="6000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b="1" u="sng" dirty="0" smtClean="0">
                <a:solidFill>
                  <a:srgbClr val="25252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Elismerések</a:t>
            </a: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solidFill>
                  <a:srgbClr val="25252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Jászai Mari-díj (1970)</a:t>
            </a: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solidFill>
                  <a:srgbClr val="25252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Érdemes művész (1975)</a:t>
            </a: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solidFill>
                  <a:srgbClr val="25252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Kiváló művész (1985)</a:t>
            </a: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solidFill>
                  <a:srgbClr val="25252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Kossuth-d</a:t>
            </a:r>
            <a:r>
              <a:rPr lang="hu-HU" dirty="0" smtClean="0">
                <a:solidFill>
                  <a:srgbClr val="252525"/>
                </a:solidFill>
                <a:ea typeface="Times New Roman" pitchFamily="18" charset="0"/>
                <a:cs typeface="Arial" pitchFamily="34" charset="0"/>
              </a:rPr>
              <a:t>íj</a:t>
            </a:r>
            <a:r>
              <a:rPr lang="hu-HU" dirty="0" smtClean="0">
                <a:solidFill>
                  <a:srgbClr val="25252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(1994)</a:t>
            </a: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solidFill>
                  <a:srgbClr val="25252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Magyar Örökség díj (2006) [posztumusz]</a:t>
            </a:r>
            <a:endParaRPr lang="hu-H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(1931-1995)</a:t>
            </a:r>
            <a:endParaRPr lang="hu-HU" sz="2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0" y="14285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/>
              <a:t>Sík Ferenc</a:t>
            </a:r>
            <a:endParaRPr lang="hu-HU" sz="8800" dirty="0"/>
          </a:p>
        </p:txBody>
      </p:sp>
      <p:pic>
        <p:nvPicPr>
          <p:cNvPr id="1026" name="Picture 2" descr="Képtalálat a következőre: „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0"/>
            <a:ext cx="2571735" cy="4000476"/>
          </a:xfrm>
          <a:prstGeom prst="rect">
            <a:avLst/>
          </a:prstGeom>
          <a:noFill/>
        </p:spPr>
      </p:pic>
      <p:sp>
        <p:nvSpPr>
          <p:cNvPr id="10" name="Szövegdoboz 9"/>
          <p:cNvSpPr txBox="1"/>
          <p:nvPr/>
        </p:nvSpPr>
        <p:spPr>
          <a:xfrm>
            <a:off x="-32" y="142852"/>
            <a:ext cx="9144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/>
              <a:t>A DARAB RENDEZŐJÉRŐL</a:t>
            </a:r>
            <a:endParaRPr lang="hu-HU" sz="8800" dirty="0" smtClean="0"/>
          </a:p>
          <a:p>
            <a:endParaRPr lang="hu-HU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7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7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uiExpand="1" build="p"/>
      <p:bldP spid="6" grpId="0" uiExpand="1" build="p"/>
      <p:bldP spid="8" grpId="0"/>
      <p:bldP spid="9" grpId="0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142852"/>
            <a:ext cx="9144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/>
              <a:t>Szereposztás</a:t>
            </a:r>
            <a:endParaRPr lang="hu-HU" sz="8800" dirty="0" smtClean="0"/>
          </a:p>
          <a:p>
            <a:endParaRPr lang="hu-HU" sz="8800" dirty="0"/>
          </a:p>
        </p:txBody>
      </p:sp>
      <p:pic>
        <p:nvPicPr>
          <p:cNvPr id="11267" name="Picture 3" descr="http://www.szinhaziadattar.hu/web/motor/altalanos/kep.am.php?ab=oszmi&amp;pa=0107&amp;m=Picture&amp;t=Ari01_Pict_07&amp;k=Arisorszam&amp;ot=kep|jpg&amp;bf=..%2F_objektum%2F%7Chttp%3A%2F%2Fwww.szinhaziadattar.hu%3A8181%2F_objektum%2F&amp;aris=Arisorszam&amp;mid=2000&amp;kid=2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429132"/>
            <a:ext cx="2786082" cy="2241367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85723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Csongor – Téri Sándor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928802"/>
            <a:ext cx="2714644" cy="237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églalap 9"/>
          <p:cNvSpPr/>
          <p:nvPr/>
        </p:nvSpPr>
        <p:spPr>
          <a:xfrm>
            <a:off x="6143636" y="2714620"/>
            <a:ext cx="29289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 Színház- és Filmművészeti Főiskola elvégzése után 1975-től a Nemzeti Színház tagja.  Első jelentős főszerepe Sík Ferenc rendezésében bemutatott Csongor és Tünde volt.</a:t>
            </a:r>
            <a:endParaRPr lang="hu-H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42844" y="2772503"/>
            <a:ext cx="28574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 smtClean="0"/>
              <a:t>A </a:t>
            </a:r>
            <a:r>
              <a:rPr lang="hu-H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Színház- és Filmművészeti Főiskolát 1970-</a:t>
            </a:r>
            <a:r>
              <a:rPr lang="hu-HU" dirty="0" smtClean="0"/>
              <a:t>ben végezte el. Első szerződése a szolnoki Szigligeti Színházhoz kötötte. (Itt legjelentősebb szerepe Örkény: Macskajátékában Egérke szerepe volt.)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 smtClean="0"/>
              <a:t>1974-ben a Nemzeti Színház társulatának tagja lett.</a:t>
            </a:r>
            <a:endParaRPr lang="hu-H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-32" y="857232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Tünde – Bodnár Erika</a:t>
            </a:r>
            <a:endParaRPr kumimoji="0" 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0" y="2071678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Balga – </a:t>
            </a:r>
            <a:r>
              <a:rPr lang="hu-HU" sz="2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Pathó</a:t>
            </a:r>
            <a:r>
              <a:rPr lang="hu-HU" sz="2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István</a:t>
            </a:r>
            <a:endParaRPr lang="hu-HU" sz="22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Ilma – Vörös Eszter</a:t>
            </a:r>
            <a:endParaRPr lang="hu-HU" sz="22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Ledér – Császár Angéla</a:t>
            </a:r>
            <a:endParaRPr lang="hu-HU" sz="22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Éj – Kohut Magda</a:t>
            </a:r>
            <a:endParaRPr lang="hu-HU" sz="22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200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32" y="1714488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Mirigy – </a:t>
            </a:r>
            <a:r>
              <a:rPr lang="hu-HU" sz="2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Ronyecz</a:t>
            </a:r>
            <a:r>
              <a:rPr lang="hu-HU" sz="2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Mária</a:t>
            </a:r>
            <a:endParaRPr lang="hu-HU" sz="2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70038">
            <a:off x="6944227" y="2787968"/>
            <a:ext cx="166538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églalap 22"/>
          <p:cNvSpPr/>
          <p:nvPr/>
        </p:nvSpPr>
        <p:spPr>
          <a:xfrm>
            <a:off x="2285984" y="3571876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Ördögfiak</a:t>
            </a:r>
            <a:endParaRPr lang="hu-HU" sz="22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Kurrah</a:t>
            </a:r>
            <a:r>
              <a:rPr lang="hu-HU" sz="2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–  </a:t>
            </a:r>
            <a:r>
              <a:rPr lang="hu-HU" sz="2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Szacsvay</a:t>
            </a:r>
            <a:r>
              <a:rPr lang="hu-HU" sz="2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László</a:t>
            </a:r>
            <a:endParaRPr lang="hu-HU" sz="22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Berreh</a:t>
            </a:r>
            <a:r>
              <a:rPr lang="hu-HU" sz="2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–  Felföldi László</a:t>
            </a:r>
            <a:endParaRPr lang="hu-HU" sz="22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Duzzog –  Benedek Miklós</a:t>
            </a:r>
            <a:endParaRPr lang="hu-HU" sz="22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649189">
            <a:off x="6711507" y="556900"/>
            <a:ext cx="1710796" cy="178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617864">
            <a:off x="711102" y="5006187"/>
            <a:ext cx="169061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105143">
            <a:off x="7039206" y="4903461"/>
            <a:ext cx="1686731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70255">
            <a:off x="615394" y="396723"/>
            <a:ext cx="1643073" cy="181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églalap 27"/>
          <p:cNvSpPr/>
          <p:nvPr/>
        </p:nvSpPr>
        <p:spPr>
          <a:xfrm>
            <a:off x="2285984" y="5143512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200" dirty="0" smtClean="0">
                <a:latin typeface="+mj-lt"/>
                <a:ea typeface="Calibri" pitchFamily="34" charset="0"/>
                <a:cs typeface="Times New Roman" pitchFamily="18" charset="0"/>
              </a:rPr>
              <a:t>Vándorok</a:t>
            </a:r>
            <a:endParaRPr lang="hu-HU" sz="2200" dirty="0" smtClean="0">
              <a:latin typeface="+mj-lt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200" dirty="0" smtClean="0">
                <a:latin typeface="+mj-lt"/>
                <a:ea typeface="Calibri" pitchFamily="34" charset="0"/>
                <a:cs typeface="Times New Roman" pitchFamily="18" charset="0"/>
              </a:rPr>
              <a:t>Kalmár –  Agárdi Gábor</a:t>
            </a:r>
            <a:endParaRPr lang="hu-HU" sz="2200" dirty="0" smtClean="0">
              <a:latin typeface="+mj-lt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200" dirty="0" smtClean="0">
                <a:latin typeface="+mj-lt"/>
                <a:ea typeface="Calibri" pitchFamily="34" charset="0"/>
                <a:cs typeface="Times New Roman" pitchFamily="18" charset="0"/>
              </a:rPr>
              <a:t>Fejedelem –  Csurka László</a:t>
            </a:r>
            <a:endParaRPr lang="hu-HU" sz="2200" dirty="0" smtClean="0">
              <a:latin typeface="+mj-lt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200" dirty="0" smtClean="0">
                <a:latin typeface="+mj-lt"/>
                <a:ea typeface="Calibri" pitchFamily="34" charset="0"/>
                <a:cs typeface="Times New Roman" pitchFamily="18" charset="0"/>
              </a:rPr>
              <a:t>Tudós – Őze Lajos </a:t>
            </a:r>
            <a:endParaRPr lang="hu-HU" sz="2200" dirty="0" smtClean="0">
              <a:latin typeface="+mj-lt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200" dirty="0" smtClean="0"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1026686">
            <a:off x="349124" y="2802660"/>
            <a:ext cx="2071702" cy="179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Szövegdoboz 29"/>
          <p:cNvSpPr txBox="1"/>
          <p:nvPr/>
        </p:nvSpPr>
        <p:spPr>
          <a:xfrm>
            <a:off x="-32" y="142852"/>
            <a:ext cx="9144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/>
              <a:t>A DARABRÓL</a:t>
            </a:r>
            <a:endParaRPr lang="hu-HU" sz="8800" dirty="0" smtClean="0"/>
          </a:p>
          <a:p>
            <a:endParaRPr lang="hu-HU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169" grpId="0"/>
      <p:bldP spid="7169" grpId="1"/>
      <p:bldP spid="10" grpId="0"/>
      <p:bldP spid="10" grpId="1"/>
      <p:bldP spid="11" grpId="0"/>
      <p:bldP spid="11" grpId="1"/>
      <p:bldP spid="15" grpId="0"/>
      <p:bldP spid="15" grpId="1"/>
      <p:bldP spid="20" grpId="0"/>
      <p:bldP spid="20" grpId="1"/>
      <p:bldP spid="21" grpId="0"/>
      <p:bldP spid="21" grpId="1"/>
      <p:bldP spid="23" grpId="0"/>
      <p:bldP spid="23" grpId="1"/>
      <p:bldP spid="28" grpId="0"/>
      <p:bldP spid="28" grpId="1"/>
      <p:bldP spid="30" grpId="0"/>
      <p:bldP spid="3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0" y="142852"/>
            <a:ext cx="9144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/>
              <a:t>További munkatársak</a:t>
            </a:r>
            <a:endParaRPr lang="hu-HU" sz="8800" dirty="0" smtClean="0"/>
          </a:p>
          <a:p>
            <a:endParaRPr lang="hu-HU" sz="8800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0038">
            <a:off x="6944227" y="2787968"/>
            <a:ext cx="166538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05143">
            <a:off x="7039206" y="4903461"/>
            <a:ext cx="1686731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70255">
            <a:off x="615394" y="396723"/>
            <a:ext cx="1643073" cy="181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026686">
            <a:off x="349124" y="2802660"/>
            <a:ext cx="2071702" cy="179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617864">
            <a:off x="711102" y="5006187"/>
            <a:ext cx="169061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649189">
            <a:off x="6711507" y="556900"/>
            <a:ext cx="1710796" cy="178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églalap 15"/>
          <p:cNvSpPr/>
          <p:nvPr/>
        </p:nvSpPr>
        <p:spPr>
          <a:xfrm>
            <a:off x="2285984" y="157161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Díszlet: Csányi Árpád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Jelmez: Schäffer Judit</a:t>
            </a:r>
            <a:endParaRPr lang="hu-HU" sz="28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Koreográfus: </a:t>
            </a:r>
            <a:r>
              <a:rPr lang="hu-HU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Eck</a:t>
            </a:r>
            <a:r>
              <a:rPr lang="hu-H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Imre </a:t>
            </a:r>
            <a:endParaRPr lang="hu-HU" sz="28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Zenei vezető: Simon Zoltán</a:t>
            </a:r>
            <a:endParaRPr lang="hu-HU" sz="28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Rendező: Sík Ferenc </a:t>
            </a:r>
            <a:endParaRPr lang="hu-HU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6" grpId="0"/>
      <p:bldP spid="1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85720" y="1857364"/>
            <a:ext cx="257176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 smtClean="0"/>
              <a:t>Az előadásra leginkább a mozgékonyság és a </a:t>
            </a:r>
            <a:r>
              <a:rPr lang="hu-HU" sz="2000" b="1" u="sng" dirty="0" smtClean="0"/>
              <a:t>dinamika</a:t>
            </a:r>
            <a:r>
              <a:rPr lang="hu-HU" sz="2000" dirty="0" smtClean="0"/>
              <a:t> jellemző. </a:t>
            </a:r>
          </a:p>
          <a:p>
            <a:pPr algn="just"/>
            <a:endParaRPr lang="hu-HU" dirty="0" smtClean="0"/>
          </a:p>
          <a:p>
            <a:pPr algn="just">
              <a:buFontTx/>
              <a:buChar char="-"/>
            </a:pPr>
            <a:r>
              <a:rPr lang="hu-HU" dirty="0" smtClean="0"/>
              <a:t> Ezt segíti elő a félkörívben magasított, lejtős játéktér, amely Csongor vándorútját is jelképezheti.</a:t>
            </a:r>
          </a:p>
          <a:p>
            <a:pPr algn="just">
              <a:buFontTx/>
              <a:buChar char="-"/>
            </a:pPr>
            <a:endParaRPr lang="hu-HU" dirty="0" smtClean="0"/>
          </a:p>
          <a:p>
            <a:pPr algn="just"/>
            <a:r>
              <a:rPr lang="hu-HU" dirty="0" smtClean="0"/>
              <a:t>- Avagy a gumiasztal-szerűen működő pázsit, amely például az ördög-fiaknak ad lehetőségeket az akrobatikus </a:t>
            </a:r>
            <a:r>
              <a:rPr lang="hu-HU" dirty="0" err="1" smtClean="0"/>
              <a:t>mutatvá-nyokra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928802"/>
            <a:ext cx="601562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1071538" y="285728"/>
            <a:ext cx="74295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/>
              <a:t>Sík Ferenc </a:t>
            </a:r>
          </a:p>
          <a:p>
            <a:pPr algn="ctr"/>
            <a:r>
              <a:rPr lang="hu-HU" sz="3600" b="1" dirty="0" smtClean="0"/>
              <a:t>rendezői koncepciója</a:t>
            </a:r>
          </a:p>
          <a:p>
            <a:pPr algn="ctr"/>
            <a:endParaRPr lang="hu-HU" sz="4800" dirty="0" smtClean="0"/>
          </a:p>
          <a:p>
            <a:pPr algn="ctr"/>
            <a:endParaRPr lang="hu-H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71538" y="285728"/>
            <a:ext cx="74295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/>
              <a:t>Sík Ferenc </a:t>
            </a:r>
          </a:p>
          <a:p>
            <a:pPr algn="ctr"/>
            <a:r>
              <a:rPr lang="hu-HU" sz="3600" b="1" dirty="0" smtClean="0"/>
              <a:t>rendezői koncepciója</a:t>
            </a:r>
          </a:p>
          <a:p>
            <a:pPr algn="ctr"/>
            <a:endParaRPr lang="hu-HU" sz="4800" dirty="0" smtClean="0"/>
          </a:p>
          <a:p>
            <a:pPr algn="ctr"/>
            <a:endParaRPr lang="hu-HU" sz="4800" dirty="0"/>
          </a:p>
        </p:txBody>
      </p:sp>
      <p:sp>
        <p:nvSpPr>
          <p:cNvPr id="3" name="Téglalap 2"/>
          <p:cNvSpPr/>
          <p:nvPr/>
        </p:nvSpPr>
        <p:spPr>
          <a:xfrm>
            <a:off x="285720" y="1714488"/>
            <a:ext cx="271464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 smtClean="0"/>
              <a:t>A rendező előszeretettel alkalmazza darabjaiban a magyar </a:t>
            </a:r>
            <a:r>
              <a:rPr lang="hu-HU" sz="2000" b="1" u="sng" dirty="0" smtClean="0"/>
              <a:t>folklór</a:t>
            </a:r>
            <a:r>
              <a:rPr lang="hu-HU" sz="2000" dirty="0" smtClean="0"/>
              <a:t> egyes elemeit.</a:t>
            </a:r>
          </a:p>
          <a:p>
            <a:pPr algn="just"/>
            <a:endParaRPr lang="hu-HU" sz="2000" dirty="0" smtClean="0"/>
          </a:p>
          <a:p>
            <a:pPr algn="just"/>
            <a:r>
              <a:rPr lang="hu-HU" dirty="0" smtClean="0"/>
              <a:t>- Ez nyilvánul meg a jelmezek tekintetében (</a:t>
            </a:r>
            <a:r>
              <a:rPr lang="hu-HU" dirty="0" err="1" smtClean="0"/>
              <a:t>busómaszkok</a:t>
            </a:r>
            <a:r>
              <a:rPr lang="hu-HU" dirty="0" smtClean="0"/>
              <a:t>, szűrök, </a:t>
            </a:r>
            <a:r>
              <a:rPr lang="hu-HU" dirty="0" err="1" smtClean="0"/>
              <a:t>gu-bák</a:t>
            </a:r>
            <a:r>
              <a:rPr lang="hu-HU" dirty="0" smtClean="0"/>
              <a:t>, népviseleti öltözetek).</a:t>
            </a:r>
            <a:endParaRPr lang="hu-HU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143239" y="1857364"/>
            <a:ext cx="258081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57158" y="4500570"/>
            <a:ext cx="2571768" cy="204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929066"/>
            <a:ext cx="2000264" cy="217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1785926"/>
            <a:ext cx="328614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églalap 9"/>
          <p:cNvSpPr/>
          <p:nvPr/>
        </p:nvSpPr>
        <p:spPr>
          <a:xfrm>
            <a:off x="6357950" y="1714488"/>
            <a:ext cx="25717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 smtClean="0"/>
              <a:t>A </a:t>
            </a:r>
            <a:r>
              <a:rPr lang="hu-HU" sz="2000" b="1" u="sng" dirty="0" smtClean="0"/>
              <a:t>tündérfát</a:t>
            </a:r>
            <a:r>
              <a:rPr lang="hu-HU" sz="2000" dirty="0" smtClean="0"/>
              <a:t> a színpadkép közepén leomló fonott kötelek jelképezik.</a:t>
            </a:r>
          </a:p>
          <a:p>
            <a:pPr algn="just"/>
            <a:endParaRPr lang="hu-HU" sz="2000" dirty="0" smtClean="0"/>
          </a:p>
          <a:p>
            <a:pPr algn="just">
              <a:buFontTx/>
              <a:buChar char="-"/>
            </a:pPr>
            <a:r>
              <a:rPr lang="hu-HU" sz="1900" dirty="0" smtClean="0"/>
              <a:t>Ez a megoldás alkalmat ad a többértelműségre. </a:t>
            </a:r>
          </a:p>
          <a:p>
            <a:pPr algn="just"/>
            <a:endParaRPr lang="hu-HU" sz="1900" dirty="0" smtClean="0"/>
          </a:p>
          <a:p>
            <a:pPr algn="just"/>
            <a:r>
              <a:rPr lang="hu-HU" sz="1900" dirty="0" err="1" smtClean="0"/>
              <a:t>-Egyfelől</a:t>
            </a:r>
            <a:r>
              <a:rPr lang="hu-HU" sz="1900" dirty="0" smtClean="0"/>
              <a:t> lehetőség, amelyen felmászhatunk Tündérországba, </a:t>
            </a:r>
            <a:r>
              <a:rPr lang="hu-HU" sz="1900" dirty="0" err="1" smtClean="0"/>
              <a:t>másfe-lől</a:t>
            </a:r>
            <a:r>
              <a:rPr lang="hu-HU" sz="1900" dirty="0" smtClean="0"/>
              <a:t> akadály, amelybe belegabalyodhatunk.</a:t>
            </a:r>
            <a:endParaRPr lang="hu-HU" sz="1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71538" y="285728"/>
            <a:ext cx="74295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/>
              <a:t>Sík Ferenc </a:t>
            </a:r>
          </a:p>
          <a:p>
            <a:pPr algn="ctr"/>
            <a:r>
              <a:rPr lang="hu-HU" sz="3600" b="1" dirty="0" smtClean="0"/>
              <a:t>rendezői koncepciója</a:t>
            </a:r>
          </a:p>
          <a:p>
            <a:pPr algn="ctr"/>
            <a:endParaRPr lang="hu-HU" sz="4800" dirty="0" smtClean="0"/>
          </a:p>
          <a:p>
            <a:pPr algn="ctr"/>
            <a:endParaRPr lang="hu-HU" sz="4800" dirty="0"/>
          </a:p>
        </p:txBody>
      </p:sp>
      <p:sp>
        <p:nvSpPr>
          <p:cNvPr id="3" name="Téglalap 2"/>
          <p:cNvSpPr/>
          <p:nvPr/>
        </p:nvSpPr>
        <p:spPr>
          <a:xfrm>
            <a:off x="214282" y="1764298"/>
            <a:ext cx="3286148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 smtClean="0"/>
              <a:t>Sík Ferenc elképzelése szerint a darabban szereplő </a:t>
            </a:r>
            <a:r>
              <a:rPr lang="hu-HU" sz="2000" b="1" u="sng" dirty="0" smtClean="0"/>
              <a:t>Mirigy</a:t>
            </a:r>
            <a:r>
              <a:rPr lang="hu-HU" sz="2000" dirty="0" smtClean="0"/>
              <a:t> nem gonosz. </a:t>
            </a:r>
          </a:p>
          <a:p>
            <a:pPr algn="just"/>
            <a:endParaRPr lang="hu-HU" dirty="0" smtClean="0"/>
          </a:p>
          <a:p>
            <a:pPr algn="just">
              <a:buFontTx/>
              <a:buChar char="-"/>
            </a:pPr>
            <a:r>
              <a:rPr lang="hu-HU" dirty="0" smtClean="0"/>
              <a:t> </a:t>
            </a:r>
            <a:r>
              <a:rPr lang="hu-HU" sz="1900" dirty="0" smtClean="0"/>
              <a:t>Karaktere William </a:t>
            </a:r>
            <a:r>
              <a:rPr lang="hu-HU" sz="1900" dirty="0" err="1" smtClean="0"/>
              <a:t>Shakes-peare</a:t>
            </a:r>
            <a:r>
              <a:rPr lang="hu-HU" sz="1900" dirty="0" smtClean="0"/>
              <a:t> Szentivánéji álom című vígjátékában lévő </a:t>
            </a:r>
            <a:r>
              <a:rPr lang="hu-HU" sz="1900" dirty="0" err="1" smtClean="0"/>
              <a:t>Puck</a:t>
            </a:r>
            <a:r>
              <a:rPr lang="hu-HU" sz="1900" dirty="0" smtClean="0"/>
              <a:t> </a:t>
            </a:r>
            <a:r>
              <a:rPr lang="hu-HU" sz="1900" dirty="0" err="1" smtClean="0"/>
              <a:t>alak-jához</a:t>
            </a:r>
            <a:r>
              <a:rPr lang="hu-HU" sz="1900" dirty="0" smtClean="0"/>
              <a:t> hasonlítható, aki el-játszik a hatalmával, és a </a:t>
            </a:r>
            <a:r>
              <a:rPr lang="hu-HU" sz="1900" dirty="0" err="1" smtClean="0"/>
              <a:t>szerel-meseket</a:t>
            </a:r>
            <a:r>
              <a:rPr lang="hu-HU" sz="1900" dirty="0" smtClean="0"/>
              <a:t> csak tréfából </a:t>
            </a:r>
            <a:r>
              <a:rPr lang="hu-HU" sz="1900" dirty="0" err="1" smtClean="0"/>
              <a:t>leckéz-teti</a:t>
            </a:r>
            <a:r>
              <a:rPr lang="hu-HU" sz="1900" dirty="0" smtClean="0"/>
              <a:t> meg.</a:t>
            </a:r>
          </a:p>
          <a:p>
            <a:pPr algn="just">
              <a:buFontTx/>
              <a:buChar char="-"/>
            </a:pPr>
            <a:endParaRPr lang="hu-HU" sz="1900" dirty="0" smtClean="0"/>
          </a:p>
          <a:p>
            <a:pPr algn="just"/>
            <a:r>
              <a:rPr lang="hu-HU" sz="1900" dirty="0" smtClean="0"/>
              <a:t>- Ezt igazolja, hogy a darab kortalannak mutatja (nem öregnek), olyannak, aki kedvét leli a mókában, és közben még bukfenceket is vet.</a:t>
            </a:r>
            <a:endParaRPr lang="hu-HU" sz="1900" dirty="0"/>
          </a:p>
        </p:txBody>
      </p:sp>
      <p:pic>
        <p:nvPicPr>
          <p:cNvPr id="3074" name="Picture 2" descr="http://www.szinhaziadattar.hu/web/motor/altalanos/kep.php?ab=oszmi&amp;pa=0107&amp;m=Picture&amp;t=Ari01_Pict_07&amp;k=Arisorszam&amp;ot=kep|jpg&amp;bf=..%2F_objektum%2F%7Chttp%3A%2F%2Fwww.szinhaziadattar.hu%3A8181%2F_objektum%2F&amp;kid=2036&amp;nk=1&amp;tmpl=oszmi_tabla3&amp;op=html"/>
          <p:cNvPicPr>
            <a:picLocks noChangeAspect="1" noChangeArrowheads="1"/>
          </p:cNvPicPr>
          <p:nvPr/>
        </p:nvPicPr>
        <p:blipFill>
          <a:blip r:embed="rId2"/>
          <a:srcRect l="58198" t="17953" r="664" b="1890"/>
          <a:stretch>
            <a:fillRect/>
          </a:stretch>
        </p:blipFill>
        <p:spPr bwMode="auto">
          <a:xfrm>
            <a:off x="3643306" y="1785926"/>
            <a:ext cx="2143140" cy="4890170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6000760" y="1764298"/>
            <a:ext cx="2928958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 smtClean="0"/>
              <a:t>Mint korábbi </a:t>
            </a:r>
            <a:r>
              <a:rPr lang="hu-HU" sz="2000" dirty="0" err="1" smtClean="0"/>
              <a:t>rendezé-sében</a:t>
            </a:r>
            <a:r>
              <a:rPr lang="hu-HU" sz="2000" dirty="0" smtClean="0"/>
              <a:t> (Shakespeare: A vihar), ebben is szerepet kap egy természetfeletti, de látható </a:t>
            </a:r>
            <a:r>
              <a:rPr lang="hu-HU" sz="2000" b="1" u="sng" dirty="0" smtClean="0"/>
              <a:t>segéd-személyzet</a:t>
            </a:r>
            <a:r>
              <a:rPr lang="hu-HU" sz="2000" dirty="0" smtClean="0"/>
              <a:t>. </a:t>
            </a:r>
          </a:p>
          <a:p>
            <a:pPr algn="just"/>
            <a:endParaRPr lang="hu-HU" dirty="0" smtClean="0"/>
          </a:p>
          <a:p>
            <a:pPr algn="just">
              <a:buFontTx/>
              <a:buChar char="-"/>
            </a:pPr>
            <a:r>
              <a:rPr lang="hu-HU" dirty="0" smtClean="0"/>
              <a:t> Ők azok, akik Mirigy varázserejét illusztrálják mindenféle színpadi trükktől mentesen. </a:t>
            </a:r>
          </a:p>
          <a:p>
            <a:pPr algn="just">
              <a:buFontTx/>
              <a:buChar char="-"/>
            </a:pPr>
            <a:endParaRPr lang="hu-HU" dirty="0" smtClean="0"/>
          </a:p>
          <a:p>
            <a:pPr algn="just">
              <a:buFontTx/>
              <a:buChar char="-"/>
            </a:pPr>
            <a:r>
              <a:rPr lang="hu-HU" dirty="0" smtClean="0"/>
              <a:t>Ők gurítják elő a Balgának szánt boroshordót, röppentik felé a sült szárnyasokat, és a kút csodáját is ők alakítják látványossá.</a:t>
            </a:r>
          </a:p>
          <a:p>
            <a:pPr algn="just">
              <a:buFontTx/>
              <a:buChar char="-"/>
            </a:pPr>
            <a:endParaRPr lang="hu-HU" sz="1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128586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800" dirty="0" smtClean="0"/>
              <a:t>Köszönjük a figyelmet!</a:t>
            </a:r>
          </a:p>
          <a:p>
            <a:pPr algn="ctr"/>
            <a:endParaRPr lang="hu-HU" sz="8800" dirty="0" smtClean="0"/>
          </a:p>
          <a:p>
            <a:pPr algn="ctr"/>
            <a:endParaRPr lang="hu-HU" sz="8800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265053" y="5903893"/>
            <a:ext cx="487894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Felhasznált irodalom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 smtClean="0">
                <a:cs typeface="Arial" pitchFamily="34" charset="0"/>
              </a:rPr>
              <a:t>Koltai Tamás: Játékos csodák. </a:t>
            </a:r>
            <a:r>
              <a:rPr lang="hu-HU" sz="1400" dirty="0" err="1" smtClean="0">
                <a:cs typeface="Arial" pitchFamily="34" charset="0"/>
              </a:rPr>
              <a:t>In</a:t>
            </a:r>
            <a:r>
              <a:rPr lang="hu-HU" sz="1400" dirty="0" smtClean="0">
                <a:cs typeface="Arial" pitchFamily="34" charset="0"/>
              </a:rPr>
              <a:t>: Színház 1976. július 11-13. o.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50 évad a Gyulai Várszínházban – szerk.: Balogh Tibor 45-52. o.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 smtClean="0">
                <a:latin typeface="+mj-lt"/>
                <a:cs typeface="Arial" pitchFamily="34" charset="0"/>
              </a:rPr>
              <a:t>Képek: http://www.szinhaziadattar.hu/</a:t>
            </a:r>
            <a:endParaRPr kumimoji="0" 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00"/>
                            </p:stCondLst>
                            <p:childTnLst>
                              <p:par>
                                <p:cTn id="1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121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559</TotalTime>
  <Words>544</Words>
  <Application>Microsoft Office PowerPoint</Application>
  <PresentationFormat>Diavetítés a képernyőre (4:3 oldalarány)</PresentationFormat>
  <Paragraphs>109</Paragraphs>
  <Slides>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Felhasználó</dc:creator>
  <cp:lastModifiedBy>Felhasználó</cp:lastModifiedBy>
  <cp:revision>61</cp:revision>
  <dcterms:created xsi:type="dcterms:W3CDTF">2016-03-16T18:19:55Z</dcterms:created>
  <dcterms:modified xsi:type="dcterms:W3CDTF">2016-03-19T17:18:27Z</dcterms:modified>
</cp:coreProperties>
</file>